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286" r:id="rId3"/>
    <p:sldId id="310" r:id="rId4"/>
    <p:sldId id="316" r:id="rId5"/>
    <p:sldId id="315" r:id="rId6"/>
    <p:sldId id="311" r:id="rId7"/>
    <p:sldId id="306" r:id="rId8"/>
    <p:sldId id="320" r:id="rId9"/>
    <p:sldId id="318" r:id="rId10"/>
    <p:sldId id="321" r:id="rId11"/>
    <p:sldId id="322" r:id="rId12"/>
    <p:sldId id="323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5C7"/>
    <a:srgbClr val="D1B2E8"/>
    <a:srgbClr val="F1E8F8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54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B3FC6-30CF-4DF1-A97C-782126229CDB}" type="datetimeFigureOut">
              <a:rPr lang="sl-SI" smtClean="0"/>
              <a:t>24.5.2020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43FE-96BD-48E8-9F71-385A2A4121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097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8565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195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509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32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5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597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9422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53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19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759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43FE-96BD-48E8-9F71-385A2A4121E4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02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1CA8D-1A1E-4536-8998-D2735B4F675B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4E48-52D8-4432-83A7-1372B645944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Ae-LYx8r8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fizika8/156/index4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413" y="1165924"/>
            <a:ext cx="6858000" cy="109089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NAVODILO ZA UPORABO PP: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14478" y="2392134"/>
            <a:ext cx="4583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sl-SI" sz="2700" dirty="0"/>
              <a:t>Vsebino drsnice, na kateri je </a:t>
            </a:r>
          </a:p>
          <a:p>
            <a:r>
              <a:rPr lang="sl-SI" sz="2700" dirty="0"/>
              <a:t>    v desnem zgornjem kotu </a:t>
            </a:r>
          </a:p>
          <a:p>
            <a:r>
              <a:rPr lang="sl-SI" sz="2700" dirty="0"/>
              <a:t>    fotografija (glej desno), </a:t>
            </a:r>
          </a:p>
          <a:p>
            <a:r>
              <a:rPr lang="sl-SI" sz="2700" dirty="0"/>
              <a:t>    prepiši v celoti v zvezek.</a:t>
            </a:r>
          </a:p>
          <a:p>
            <a:endParaRPr lang="sl-SI" sz="2700" dirty="0"/>
          </a:p>
          <a:p>
            <a:r>
              <a:rPr lang="sl-SI" sz="2700" dirty="0"/>
              <a:t>2. Želim ti uspešno delo! </a:t>
            </a:r>
            <a:r>
              <a:rPr lang="sl-SI" sz="2700" dirty="0">
                <a:sym typeface="Wingdings" panose="05000000000000000000" pitchFamily="2" charset="2"/>
              </a:rPr>
              <a:t></a:t>
            </a:r>
            <a:endParaRPr lang="sl-SI" sz="27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45" y="2323286"/>
            <a:ext cx="2953262" cy="18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l-SI" dirty="0" smtClean="0"/>
              <a:t>Kako povečati upor?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Veslo je proti koncu razširjeno, tako je površina s katero odrivamo vodo večja, s čimer je tudi večji upor.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317800" cy="248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2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</a:t>
            </a:r>
            <a:r>
              <a:rPr lang="sl-SI" dirty="0" smtClean="0"/>
              <a:t>zmanjšati </a:t>
            </a:r>
            <a:r>
              <a:rPr lang="sl-SI" dirty="0"/>
              <a:t>upor?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Hitri vlaki so oblikovani tako, da je upor zraka čim manjši – imajo aerodinamično obliko. </a:t>
            </a:r>
            <a:endParaRPr lang="sl-S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3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3813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Kdaj želimo upor povečati ali zmanjšati?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6" b="-665"/>
          <a:stretch/>
        </p:blipFill>
        <p:spPr bwMode="auto">
          <a:xfrm>
            <a:off x="467544" y="1628800"/>
            <a:ext cx="5616624" cy="498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1637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0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67544" y="24928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9600" b="1" dirty="0" smtClean="0">
                <a:solidFill>
                  <a:srgbClr val="7030A0"/>
                </a:solidFill>
              </a:rPr>
              <a:t>UPOR </a:t>
            </a:r>
            <a:endParaRPr lang="sl-SI" sz="9600" b="1" dirty="0">
              <a:solidFill>
                <a:srgbClr val="7030A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88640"/>
            <a:ext cx="2953262" cy="186235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329146" cy="249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257808" cy="216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Poskus:</a:t>
            </a:r>
            <a:r>
              <a:rPr lang="sl-SI" dirty="0" smtClean="0"/>
              <a:t> </a:t>
            </a:r>
            <a:r>
              <a:rPr lang="sl-SI" sz="3100" dirty="0" smtClean="0"/>
              <a:t>Padanje sponk za papir v zraku, vodi in olju</a:t>
            </a:r>
            <a:endParaRPr lang="sl-SI" sz="31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hlinkClick r:id="rId3"/>
              </a:rPr>
              <a:t>https://www.youtube.com/watch?v=4Ae-LYx8r8s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4332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192688" cy="1031955"/>
          </a:xfrm>
        </p:spPr>
        <p:txBody>
          <a:bodyPr>
            <a:normAutofit/>
          </a:bodyPr>
          <a:lstStyle/>
          <a:p>
            <a:r>
              <a:rPr lang="sl-SI" sz="2200" b="1" dirty="0"/>
              <a:t>Poskus:</a:t>
            </a:r>
            <a:r>
              <a:rPr lang="sl-SI" sz="2200" dirty="0"/>
              <a:t> Padanje sponk za papir v zraku, vodi in </a:t>
            </a:r>
            <a:r>
              <a:rPr lang="sl-SI" sz="2200" dirty="0" smtClean="0"/>
              <a:t>olju</a:t>
            </a:r>
            <a:endParaRPr lang="sl-SI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89" y="1556792"/>
            <a:ext cx="4076191" cy="21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99" y="404664"/>
            <a:ext cx="2384708" cy="14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827584" y="4221088"/>
            <a:ext cx="748883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539551" y="3854126"/>
            <a:ext cx="72259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/>
              <a:t>Ugotovitve: </a:t>
            </a:r>
          </a:p>
          <a:p>
            <a:r>
              <a:rPr lang="sl-SI" sz="2400" dirty="0" smtClean="0"/>
              <a:t>Sponka pada </a:t>
            </a:r>
            <a:r>
              <a:rPr lang="sl-SI" sz="2400" dirty="0"/>
              <a:t>najhitreje skozi zrak in najpočasneje skozi olje. </a:t>
            </a:r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 smtClean="0"/>
              <a:t>Silo</a:t>
            </a:r>
            <a:r>
              <a:rPr lang="sl-SI" sz="2400" dirty="0"/>
              <a:t>, ki </a:t>
            </a:r>
            <a:r>
              <a:rPr lang="sl-SI" sz="2400" dirty="0" smtClean="0"/>
              <a:t>zavira sponko </a:t>
            </a:r>
            <a:r>
              <a:rPr lang="sl-SI" sz="2400" dirty="0"/>
              <a:t>pri padanju skozi tekočino, imenujemo </a:t>
            </a:r>
            <a:r>
              <a:rPr lang="sl-SI" sz="2400" b="1" dirty="0">
                <a:solidFill>
                  <a:srgbClr val="8F45C7"/>
                </a:solidFill>
              </a:rPr>
              <a:t>SILA UPORA.</a:t>
            </a:r>
          </a:p>
          <a:p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4622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l-SI" altLang="sl-SI" sz="4800" b="1" dirty="0" smtClean="0">
                <a:solidFill>
                  <a:srgbClr val="8F4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Razmisli…</a:t>
            </a:r>
          </a:p>
        </p:txBody>
      </p:sp>
      <p:sp>
        <p:nvSpPr>
          <p:cNvPr id="6" name="Pravokotnik 5"/>
          <p:cNvSpPr/>
          <p:nvPr/>
        </p:nvSpPr>
        <p:spPr>
          <a:xfrm>
            <a:off x="441595" y="1844824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Kako vpliva upor na gibanje telesa? 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Kakšna je smer sile upora? 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Kako je sila upora  porazdeljena? 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Kako sila upora deluje?</a:t>
            </a:r>
          </a:p>
        </p:txBody>
      </p:sp>
    </p:spTree>
    <p:extLst>
      <p:ext uri="{BB962C8B-B14F-4D97-AF65-F5344CB8AC3E}">
        <p14:creationId xmlns:p14="http://schemas.microsoft.com/office/powerpoint/2010/main" val="25219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42617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8F45C7"/>
                </a:solidFill>
              </a:rPr>
              <a:t>SILA UPORA </a:t>
            </a:r>
            <a:r>
              <a:rPr lang="sl-SI" sz="2400" dirty="0" smtClean="0"/>
              <a:t>deluje med gibajočim trdnim telesom in tekočino (kapljevina – npr. voda ali plin – npr. zrak).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značba mesta vsebin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l-SI" b="1" dirty="0" smtClean="0"/>
                  <a:t>OZNAKA:</a:t>
                </a:r>
                <a:r>
                  <a:rPr lang="sl-SI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solidFill>
                              <a:srgbClr val="8F45C7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l-SI" b="0" i="1" smtClean="0">
                            <a:solidFill>
                              <a:srgbClr val="8F45C7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sl-SI" b="0" i="1" smtClean="0">
                            <a:solidFill>
                              <a:srgbClr val="8F45C7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sl-SI" dirty="0" smtClean="0">
                  <a:solidFill>
                    <a:srgbClr val="8F45C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sl-SI" b="1" dirty="0" smtClean="0"/>
                  <a:t>ENOTA</a:t>
                </a:r>
                <a:r>
                  <a:rPr lang="sl-SI" dirty="0" smtClean="0"/>
                  <a:t>: </a:t>
                </a:r>
                <a:r>
                  <a:rPr lang="sl-SI" dirty="0" smtClean="0">
                    <a:solidFill>
                      <a:srgbClr val="8F45C7"/>
                    </a:solidFill>
                  </a:rPr>
                  <a:t>N</a:t>
                </a:r>
                <a:endParaRPr lang="sl-SI" dirty="0">
                  <a:solidFill>
                    <a:srgbClr val="8F45C7"/>
                  </a:solidFill>
                </a:endParaRPr>
              </a:p>
              <a:p>
                <a:pPr marL="0" indent="0">
                  <a:buNone/>
                </a:pPr>
                <a:r>
                  <a:rPr lang="sl-SI" b="1" dirty="0" smtClean="0"/>
                  <a:t>LASTNOSTI  sile upora: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l-SI" dirty="0" smtClean="0"/>
                  <a:t> zavira gibanje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l-SI" dirty="0" smtClean="0"/>
                  <a:t> smer njenega delovanja je nasprotna smeri gibanja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l-SI" dirty="0"/>
                  <a:t> </a:t>
                </a:r>
                <a:r>
                  <a:rPr lang="sl-SI" dirty="0" smtClean="0"/>
                  <a:t>je ploskovno porazdeljena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l-SI" dirty="0" smtClean="0"/>
                  <a:t> deluje na dotik</a:t>
                </a:r>
                <a:endParaRPr lang="sl-SI" dirty="0"/>
              </a:p>
            </p:txBody>
          </p:sp>
        </mc:Choice>
        <mc:Fallback xmlns="">
          <p:sp>
            <p:nvSpPr>
              <p:cNvPr id="4" name="Označba mesta vsebin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17" b="-552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71676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645024"/>
            <a:ext cx="9001000" cy="1143000"/>
          </a:xfrm>
        </p:spPr>
        <p:txBody>
          <a:bodyPr>
            <a:noAutofit/>
          </a:bodyPr>
          <a:lstStyle/>
          <a:p>
            <a:pPr algn="l"/>
            <a:r>
              <a:rPr lang="sl-SI" altLang="sl-SI" sz="2800" dirty="0" smtClean="0">
                <a:solidFill>
                  <a:schemeClr val="tx1"/>
                </a:solidFill>
                <a:latin typeface="+mn-lt"/>
              </a:rPr>
              <a:t>Velikost sile </a:t>
            </a:r>
            <a:r>
              <a:rPr lang="sl-SI" altLang="sl-SI" sz="2800" dirty="0" smtClean="0">
                <a:latin typeface="+mn-lt"/>
              </a:rPr>
              <a:t>upora</a:t>
            </a:r>
            <a:r>
              <a:rPr lang="sl-SI" altLang="sl-SI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altLang="sl-SI" sz="2800" dirty="0" smtClean="0">
                <a:solidFill>
                  <a:srgbClr val="8F45C7"/>
                </a:solidFill>
                <a:latin typeface="+mn-lt"/>
              </a:rPr>
              <a:t>je  odvisna:</a:t>
            </a:r>
            <a:br>
              <a:rPr lang="sl-SI" altLang="sl-SI" sz="2800" dirty="0" smtClean="0">
                <a:solidFill>
                  <a:srgbClr val="8F45C7"/>
                </a:solidFill>
                <a:latin typeface="+mn-lt"/>
              </a:rPr>
            </a:br>
            <a:r>
              <a:rPr lang="sl-SI" altLang="sl-SI" sz="2800" dirty="0" smtClean="0">
                <a:solidFill>
                  <a:srgbClr val="8F45C7"/>
                </a:solidFill>
                <a:latin typeface="+mn-lt"/>
              </a:rPr>
              <a:t/>
            </a:r>
            <a:br>
              <a:rPr lang="sl-SI" altLang="sl-SI" sz="2800" dirty="0" smtClean="0">
                <a:solidFill>
                  <a:srgbClr val="8F45C7"/>
                </a:solidFill>
                <a:latin typeface="+mn-lt"/>
              </a:rPr>
            </a:br>
            <a:r>
              <a:rPr lang="sl-SI" altLang="sl-SI" sz="2800" dirty="0" smtClean="0">
                <a:solidFill>
                  <a:srgbClr val="8F45C7"/>
                </a:solidFill>
                <a:latin typeface="+mn-lt"/>
              </a:rPr>
              <a:t>	- od vrste tekočine </a:t>
            </a:r>
            <a:br>
              <a:rPr lang="sl-SI" altLang="sl-SI" sz="2800" dirty="0" smtClean="0">
                <a:solidFill>
                  <a:srgbClr val="8F45C7"/>
                </a:solidFill>
                <a:latin typeface="+mn-lt"/>
              </a:rPr>
            </a:br>
            <a:r>
              <a:rPr lang="sl-SI" altLang="sl-SI" sz="1800" dirty="0" smtClean="0">
                <a:latin typeface="+mn-lt"/>
              </a:rPr>
              <a:t>POJASNILO: </a:t>
            </a:r>
            <a:r>
              <a:rPr lang="sl-SI" sz="1800" dirty="0"/>
              <a:t>Bolj kot je snov viskozna, večja je sila </a:t>
            </a:r>
            <a:r>
              <a:rPr lang="sl-SI" sz="1800" dirty="0" smtClean="0"/>
              <a:t>upora</a:t>
            </a:r>
            <a:br>
              <a:rPr lang="sl-SI" sz="1800" dirty="0" smtClean="0"/>
            </a:b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altLang="sl-SI" sz="1800" dirty="0" smtClean="0">
                <a:solidFill>
                  <a:srgbClr val="8F45C7"/>
                </a:solidFill>
                <a:latin typeface="+mn-lt"/>
              </a:rPr>
              <a:t/>
            </a:r>
            <a:br>
              <a:rPr lang="sl-SI" altLang="sl-SI" sz="1800" dirty="0" smtClean="0">
                <a:solidFill>
                  <a:srgbClr val="8F45C7"/>
                </a:solidFill>
                <a:latin typeface="+mn-lt"/>
              </a:rPr>
            </a:br>
            <a:r>
              <a:rPr lang="sl-SI" altLang="sl-SI" sz="2800" dirty="0">
                <a:solidFill>
                  <a:srgbClr val="8F45C7"/>
                </a:solidFill>
                <a:latin typeface="+mn-lt"/>
              </a:rPr>
              <a:t>	</a:t>
            </a:r>
            <a:r>
              <a:rPr lang="sl-SI" altLang="sl-SI" sz="2800" dirty="0" smtClean="0">
                <a:solidFill>
                  <a:srgbClr val="8F45C7"/>
                </a:solidFill>
                <a:latin typeface="+mn-lt"/>
              </a:rPr>
              <a:t>- hitrosti telesa</a:t>
            </a:r>
            <a:br>
              <a:rPr lang="sl-SI" altLang="sl-SI" sz="2800" dirty="0" smtClean="0">
                <a:solidFill>
                  <a:srgbClr val="8F45C7"/>
                </a:solidFill>
                <a:latin typeface="+mn-lt"/>
              </a:rPr>
            </a:br>
            <a:r>
              <a:rPr lang="sl-SI" altLang="sl-SI" sz="1800" dirty="0" smtClean="0">
                <a:latin typeface="+mn-lt"/>
              </a:rPr>
              <a:t>POJASNILO: Večja hitrost, večja sila upora</a:t>
            </a:r>
            <a:br>
              <a:rPr lang="sl-SI" altLang="sl-SI" sz="1800" dirty="0" smtClean="0">
                <a:latin typeface="+mn-lt"/>
              </a:rPr>
            </a:br>
            <a:r>
              <a:rPr lang="sl-SI" altLang="sl-SI" sz="1800" dirty="0" smtClean="0">
                <a:latin typeface="+mn-lt"/>
              </a:rPr>
              <a:t/>
            </a:r>
            <a:br>
              <a:rPr lang="sl-SI" altLang="sl-SI" sz="1800" dirty="0" smtClean="0">
                <a:latin typeface="+mn-lt"/>
              </a:rPr>
            </a:br>
            <a:r>
              <a:rPr lang="sl-SI" altLang="sl-SI" sz="2800" dirty="0" smtClean="0">
                <a:solidFill>
                  <a:srgbClr val="8F45C7"/>
                </a:solidFill>
                <a:latin typeface="+mn-lt"/>
              </a:rPr>
              <a:t/>
            </a:r>
            <a:br>
              <a:rPr lang="sl-SI" altLang="sl-SI" sz="2800" dirty="0" smtClean="0">
                <a:solidFill>
                  <a:srgbClr val="8F45C7"/>
                </a:solidFill>
                <a:latin typeface="+mn-lt"/>
              </a:rPr>
            </a:br>
            <a:r>
              <a:rPr lang="sl-SI" altLang="sl-SI" sz="2800" dirty="0">
                <a:solidFill>
                  <a:srgbClr val="8F45C7"/>
                </a:solidFill>
                <a:latin typeface="+mn-lt"/>
              </a:rPr>
              <a:t>	</a:t>
            </a:r>
            <a:r>
              <a:rPr lang="sl-SI" altLang="sl-SI" sz="2800" dirty="0" smtClean="0">
                <a:solidFill>
                  <a:srgbClr val="8F45C7"/>
                </a:solidFill>
                <a:latin typeface="+mn-lt"/>
              </a:rPr>
              <a:t>- oblike  in velikosti telesa(velikost prečnega preseka)</a:t>
            </a:r>
            <a:r>
              <a:rPr lang="sl-SI" altLang="sl-SI" sz="2800" dirty="0">
                <a:latin typeface="+mn-lt"/>
              </a:rPr>
              <a:t/>
            </a:r>
            <a:br>
              <a:rPr lang="sl-SI" altLang="sl-SI" sz="2800" dirty="0">
                <a:latin typeface="+mn-lt"/>
              </a:rPr>
            </a:br>
            <a:r>
              <a:rPr lang="sl-SI" altLang="sl-SI" sz="1800" dirty="0" smtClean="0">
                <a:latin typeface="+mn-lt"/>
              </a:rPr>
              <a:t>POJASNILO: Večja površina, večji upor.</a:t>
            </a:r>
            <a:r>
              <a:rPr lang="sl-SI" altLang="sl-SI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sl-SI" altLang="sl-SI" sz="2800" dirty="0" smtClean="0">
                <a:solidFill>
                  <a:schemeClr val="tx1"/>
                </a:solidFill>
                <a:latin typeface="+mn-lt"/>
              </a:rPr>
            </a:br>
            <a:r>
              <a:rPr lang="sl-SI" altLang="sl-SI" sz="2800" dirty="0" smtClean="0">
                <a:latin typeface="+mn-lt"/>
              </a:rPr>
              <a:t/>
            </a:r>
            <a:br>
              <a:rPr lang="sl-SI" altLang="sl-SI" sz="2800" dirty="0" smtClean="0">
                <a:latin typeface="+mn-lt"/>
              </a:rPr>
            </a:br>
            <a:r>
              <a:rPr lang="sl-SI" altLang="sl-SI" sz="2800" dirty="0" smtClean="0">
                <a:latin typeface="+mn-lt"/>
              </a:rPr>
              <a:t/>
            </a:r>
            <a:br>
              <a:rPr lang="sl-SI" altLang="sl-SI" sz="2800" dirty="0" smtClean="0">
                <a:latin typeface="+mn-lt"/>
              </a:rPr>
            </a:br>
            <a:r>
              <a:rPr lang="sl-SI" altLang="sl-SI" sz="2800" dirty="0" smtClean="0">
                <a:latin typeface="+mn-lt"/>
              </a:rPr>
              <a:t/>
            </a:r>
            <a:br>
              <a:rPr lang="sl-SI" altLang="sl-SI" sz="2800" dirty="0" smtClean="0">
                <a:latin typeface="+mn-lt"/>
              </a:rPr>
            </a:br>
            <a:r>
              <a:rPr lang="sl-SI" altLang="sl-SI" sz="2400" dirty="0" smtClean="0"/>
              <a:t/>
            </a:r>
            <a:br>
              <a:rPr lang="sl-SI" altLang="sl-SI" sz="2400" dirty="0" smtClean="0"/>
            </a:br>
            <a:r>
              <a:rPr lang="sl-SI" altLang="sl-SI" sz="2400" dirty="0" smtClean="0"/>
              <a:t/>
            </a:r>
            <a:br>
              <a:rPr lang="sl-SI" altLang="sl-SI" sz="2400" dirty="0" smtClean="0"/>
            </a:br>
            <a:endParaRPr lang="sl-SI" altLang="sl-SI" sz="2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44" y="620688"/>
            <a:ext cx="216956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smtClean="0">
                <a:solidFill>
                  <a:schemeClr val="bg1"/>
                </a:solidFill>
              </a:rPr>
              <a:t>UPOR</a:t>
            </a:r>
            <a:endParaRPr lang="en-US" altLang="sl-SI" b="1" smtClean="0">
              <a:solidFill>
                <a:schemeClr val="bg1"/>
              </a:solidFill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sl-SI" altLang="sl-SI" b="1" smtClean="0">
                <a:solidFill>
                  <a:schemeClr val="bg1"/>
                </a:solidFill>
              </a:rPr>
              <a:t>AERODINAMIČNA OBLIKA</a:t>
            </a:r>
          </a:p>
          <a:p>
            <a:pPr algn="ctr" eaLnBrk="1" hangingPunct="1"/>
            <a:endParaRPr lang="sl-SI" altLang="sl-SI" b="1" smtClean="0">
              <a:solidFill>
                <a:schemeClr val="bg1"/>
              </a:solidFill>
            </a:endParaRPr>
          </a:p>
          <a:p>
            <a:pPr algn="ctr" eaLnBrk="1" hangingPunct="1"/>
            <a:endParaRPr lang="en-US" altLang="sl-SI" b="1" smtClean="0">
              <a:solidFill>
                <a:schemeClr val="bg1"/>
              </a:solidFill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AERODINAMIČNA OBLIKA</a:t>
            </a:r>
          </a:p>
          <a:p>
            <a:pPr marL="0" indent="0">
              <a:buNone/>
            </a:pPr>
            <a:r>
              <a:rPr lang="sl-SI" dirty="0" smtClean="0"/>
              <a:t>(majhen zračni upor)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sl-SI" altLang="sl-SI" b="1" dirty="0" smtClean="0">
                <a:solidFill>
                  <a:schemeClr val="bg1"/>
                </a:solidFill>
              </a:rPr>
              <a:t>HIDRODINAMIČNA OBLIKA</a:t>
            </a:r>
            <a:endParaRPr lang="en-US" altLang="sl-SI" b="1" dirty="0" smtClean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HIDRODINAMIČNA OBLIKA</a:t>
            </a:r>
          </a:p>
          <a:p>
            <a:pPr marL="0" indent="0">
              <a:buNone/>
            </a:pPr>
            <a:r>
              <a:rPr lang="sl-SI" dirty="0" smtClean="0"/>
              <a:t>(majhen vodni upor)</a:t>
            </a:r>
            <a:endParaRPr lang="sl-SI" dirty="0"/>
          </a:p>
        </p:txBody>
      </p:sp>
      <p:pic>
        <p:nvPicPr>
          <p:cNvPr id="10245" name="Picture 10" descr="01_30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3429000"/>
            <a:ext cx="4008437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morski_pes_sh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1637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0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Poskus</a:t>
            </a:r>
            <a:r>
              <a:rPr lang="sl-SI" b="1" dirty="0" smtClean="0"/>
              <a:t>: </a:t>
            </a:r>
            <a:r>
              <a:rPr lang="sl-SI" sz="3100" b="1" dirty="0" smtClean="0"/>
              <a:t>Kako je sila upora odvisna od oblike telesa in hitrosti</a:t>
            </a:r>
            <a:endParaRPr lang="sl-SI" sz="3100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3"/>
              </a:rPr>
              <a:t>https://eucbeniki.sio.si/fizika8/156/index4.html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6100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277</Words>
  <Application>Microsoft Office PowerPoint</Application>
  <PresentationFormat>Diaprojekcija na zaslonu (4:3)</PresentationFormat>
  <Paragraphs>68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NAVODILO ZA UPORABO PP: </vt:lpstr>
      <vt:lpstr>PowerPointova predstavitev</vt:lpstr>
      <vt:lpstr>Poskus: Padanje sponk za papir v zraku, vodi in olju</vt:lpstr>
      <vt:lpstr>Poskus: Padanje sponk za papir v zraku, vodi in olju</vt:lpstr>
      <vt:lpstr>Razmisli…</vt:lpstr>
      <vt:lpstr>SILA UPORA deluje med gibajočim trdnim telesom in tekočino (kapljevina – npr. voda ali plin – npr. zrak).</vt:lpstr>
      <vt:lpstr>Velikost sile upora je  odvisna:   - od vrste tekočine  POJASNILO: Bolj kot je snov viskozna, večja je sila upora    - hitrosti telesa POJASNILO: Večja hitrost, večja sila upora    - oblike  in velikosti telesa(velikost prečnega preseka) POJASNILO: Večja površina, večji upor.      </vt:lpstr>
      <vt:lpstr>UPOR</vt:lpstr>
      <vt:lpstr>Poskus: Kako je sila upora odvisna od oblike telesa in hitrosti</vt:lpstr>
      <vt:lpstr>Kako povečati upor?</vt:lpstr>
      <vt:lpstr>Kako zmanjšati upor?</vt:lpstr>
      <vt:lpstr>Kdaj želimo upor povečati ali zmanjšati?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MERJENJE IN MERSKI SISTEM</dc:title>
  <dc:creator>NINA</dc:creator>
  <cp:lastModifiedBy>Samo</cp:lastModifiedBy>
  <cp:revision>126</cp:revision>
  <dcterms:created xsi:type="dcterms:W3CDTF">2019-09-03T14:30:51Z</dcterms:created>
  <dcterms:modified xsi:type="dcterms:W3CDTF">2020-05-23T22:16:21Z</dcterms:modified>
</cp:coreProperties>
</file>